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70" r:id="rId3"/>
    <p:sldId id="271" r:id="rId4"/>
    <p:sldId id="265" r:id="rId5"/>
    <p:sldId id="277" r:id="rId6"/>
    <p:sldId id="272" r:id="rId7"/>
    <p:sldId id="273" r:id="rId8"/>
    <p:sldId id="274" r:id="rId9"/>
    <p:sldId id="27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2413-3BED-43BD-BC11-D61711C77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Hub Selection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1DD4F-DC56-4DAC-9F9B-15473BD3F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10483516" cy="42912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Identify potential hubs using DBSCAN</a:t>
            </a:r>
          </a:p>
          <a:p>
            <a:pPr lvl="1"/>
            <a:r>
              <a:rPr lang="en-US" dirty="0"/>
              <a:t>Find 75 </a:t>
            </a:r>
            <a:r>
              <a:rPr lang="en-US" u="sng" dirty="0"/>
              <a:t>potential hubs </a:t>
            </a:r>
            <a:r>
              <a:rPr lang="en-US" dirty="0"/>
              <a:t>[1]</a:t>
            </a:r>
          </a:p>
          <a:p>
            <a:pPr lvl="1"/>
            <a:r>
              <a:rPr lang="en-US" dirty="0"/>
              <a:t>Split hubs into 16 regions</a:t>
            </a:r>
          </a:p>
          <a:p>
            <a:r>
              <a:rPr lang="en-US" dirty="0"/>
              <a:t>Hub selection method</a:t>
            </a:r>
          </a:p>
          <a:p>
            <a:pPr lvl="1"/>
            <a:r>
              <a:rPr lang="en-US" dirty="0"/>
              <a:t>Generate original design and keep </a:t>
            </a:r>
            <a:r>
              <a:rPr lang="en-US" u="sng" dirty="0"/>
              <a:t>original hubs selected </a:t>
            </a:r>
            <a:r>
              <a:rPr lang="en-US" dirty="0"/>
              <a:t>[2]</a:t>
            </a:r>
          </a:p>
          <a:p>
            <a:pPr lvl="2"/>
            <a:r>
              <a:rPr lang="en-US" dirty="0"/>
              <a:t>Consider a region A</a:t>
            </a:r>
          </a:p>
          <a:p>
            <a:pPr lvl="2"/>
            <a:r>
              <a:rPr lang="en-US" dirty="0"/>
              <a:t>Combine [1] of A with [2] of A</a:t>
            </a:r>
          </a:p>
          <a:p>
            <a:pPr lvl="2"/>
            <a:r>
              <a:rPr lang="en-US" dirty="0"/>
              <a:t>Solve regional network design problem</a:t>
            </a:r>
          </a:p>
          <a:p>
            <a:pPr lvl="2"/>
            <a:r>
              <a:rPr lang="en-US" dirty="0"/>
              <a:t>Potential hubs selected by the design become </a:t>
            </a:r>
            <a:r>
              <a:rPr lang="en-US" u="sng" dirty="0"/>
              <a:t>“</a:t>
            </a:r>
            <a:r>
              <a:rPr lang="en-US" i="0" u="sng" dirty="0"/>
              <a:t>small hub set candidates</a:t>
            </a:r>
            <a:r>
              <a:rPr lang="en-US" u="sng" dirty="0"/>
              <a:t>” </a:t>
            </a:r>
            <a:r>
              <a:rPr lang="en-US" dirty="0"/>
              <a:t>[3]</a:t>
            </a:r>
          </a:p>
          <a:p>
            <a:pPr lvl="2"/>
            <a:r>
              <a:rPr lang="en-US" dirty="0"/>
              <a:t>Remove all hubs add</a:t>
            </a:r>
          </a:p>
          <a:p>
            <a:pPr lvl="1"/>
            <a:r>
              <a:rPr lang="en-US" dirty="0"/>
              <a:t>Solve the global network design problem using [3]</a:t>
            </a:r>
          </a:p>
          <a:p>
            <a:r>
              <a:rPr lang="en-US" b="1" dirty="0"/>
              <a:t>We do see improvements!</a:t>
            </a:r>
          </a:p>
          <a:p>
            <a:endParaRPr lang="en-US" b="1" dirty="0"/>
          </a:p>
        </p:txBody>
      </p:sp>
      <p:sp>
        <p:nvSpPr>
          <p:cNvPr id="5" name="Arrow: U-Turn 4">
            <a:extLst>
              <a:ext uri="{FF2B5EF4-FFF2-40B4-BE49-F238E27FC236}">
                <a16:creationId xmlns:a16="http://schemas.microsoft.com/office/drawing/2014/main" id="{A05DBA03-A6B6-4283-9F6A-8191976739BD}"/>
              </a:ext>
            </a:extLst>
          </p:cNvPr>
          <p:cNvSpPr/>
          <p:nvPr/>
        </p:nvSpPr>
        <p:spPr>
          <a:xfrm>
            <a:off x="1885396" y="3968317"/>
            <a:ext cx="467187" cy="1597045"/>
          </a:xfrm>
          <a:prstGeom prst="uturnArrow">
            <a:avLst>
              <a:gd name="adj1" fmla="val 9986"/>
              <a:gd name="adj2" fmla="val 25000"/>
              <a:gd name="adj3" fmla="val 29222"/>
              <a:gd name="adj4" fmla="val 39997"/>
              <a:gd name="adj5" fmla="val 168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935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9910C-9EFA-489B-B85F-384DAD5F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3 &amp; 4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6A943-87AC-4E3F-A7BA-28F3F3A48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267200" cy="35814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Make the scaling constant for all graphs</a:t>
            </a:r>
          </a:p>
          <a:p>
            <a:r>
              <a:rPr lang="en-US" dirty="0"/>
              <a:t>Starting using large ARC data</a:t>
            </a:r>
          </a:p>
          <a:p>
            <a:pPr lvl="1"/>
            <a:r>
              <a:rPr lang="en-US" dirty="0"/>
              <a:t>Goal: increase the population that utilize public transit system (currently 2%)</a:t>
            </a:r>
          </a:p>
          <a:p>
            <a:pPr lvl="1"/>
            <a:r>
              <a:rPr lang="en-US" dirty="0"/>
              <a:t>Use it to evaluate current network design (on MARTA data)</a:t>
            </a:r>
          </a:p>
          <a:p>
            <a:pPr lvl="1"/>
            <a:r>
              <a:rPr lang="en-US" dirty="0"/>
              <a:t>Generate new O-D pairs to design</a:t>
            </a:r>
          </a:p>
          <a:p>
            <a:pPr lvl="1"/>
            <a:r>
              <a:rPr lang="en-US" dirty="0"/>
              <a:t>Use it for hub selection (explore new ML method to find potential hubs)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7B2DB9-AA81-470B-87B7-A9416B83D09A}"/>
              </a:ext>
            </a:extLst>
          </p:cNvPr>
          <p:cNvSpPr txBox="1">
            <a:spLocks/>
          </p:cNvSpPr>
          <p:nvPr/>
        </p:nvSpPr>
        <p:spPr>
          <a:xfrm>
            <a:off x="6634480" y="2286000"/>
            <a:ext cx="433832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Analysis </a:t>
            </a:r>
          </a:p>
          <a:p>
            <a:pPr lvl="1"/>
            <a:r>
              <a:rPr lang="en-US" dirty="0"/>
              <a:t>Current network design</a:t>
            </a:r>
          </a:p>
          <a:p>
            <a:pPr lvl="1"/>
            <a:r>
              <a:rPr lang="en-US" dirty="0"/>
              <a:t>Hub selection</a:t>
            </a:r>
          </a:p>
          <a:p>
            <a:r>
              <a:rPr lang="en-US" dirty="0"/>
              <a:t>Case study</a:t>
            </a:r>
          </a:p>
          <a:p>
            <a:pPr lvl="1"/>
            <a:r>
              <a:rPr lang="en-US" dirty="0"/>
              <a:t>Specific region</a:t>
            </a:r>
          </a:p>
          <a:p>
            <a:pPr lvl="1"/>
            <a:r>
              <a:rPr lang="en-US" dirty="0"/>
              <a:t>Areas of improvement</a:t>
            </a:r>
          </a:p>
          <a:p>
            <a:r>
              <a:rPr lang="en-US" dirty="0"/>
              <a:t>Study robustness</a:t>
            </a:r>
          </a:p>
          <a:p>
            <a:r>
              <a:rPr lang="en-US" dirty="0"/>
              <a:t>Etc.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BCF5FE-EEB3-4482-B729-6519037BDF14}"/>
              </a:ext>
            </a:extLst>
          </p:cNvPr>
          <p:cNvSpPr/>
          <p:nvPr/>
        </p:nvSpPr>
        <p:spPr>
          <a:xfrm>
            <a:off x="1371600" y="2171700"/>
            <a:ext cx="4592320" cy="3695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E8EABC-7F86-453B-82BF-F9B46FABFED5}"/>
              </a:ext>
            </a:extLst>
          </p:cNvPr>
          <p:cNvSpPr/>
          <p:nvPr/>
        </p:nvSpPr>
        <p:spPr>
          <a:xfrm>
            <a:off x="6380480" y="2171700"/>
            <a:ext cx="4592320" cy="3695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03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F0DA66-7468-4225-9B9F-233AAB420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656" y="0"/>
            <a:ext cx="5677356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D256D9-06C7-4DC1-BF0B-2AACA7C08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168" y="0"/>
            <a:ext cx="5377176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E0BB9-FB0B-441B-B25C-5938341B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Old  vs. New</a:t>
            </a:r>
            <a:br>
              <a:rPr lang="en-US" dirty="0"/>
            </a:br>
            <a:r>
              <a:rPr lang="en-US" dirty="0"/>
              <a:t>   [Design]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6E9BD-C2FA-443D-A5F5-D536F191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995B37-D846-41EC-BE14-074F61B85599}"/>
              </a:ext>
            </a:extLst>
          </p:cNvPr>
          <p:cNvSpPr/>
          <p:nvPr/>
        </p:nvSpPr>
        <p:spPr>
          <a:xfrm>
            <a:off x="10369951" y="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F0A2420-3C3A-4AE7-8377-6BBCD51A0BD7}"/>
              </a:ext>
            </a:extLst>
          </p:cNvPr>
          <p:cNvSpPr/>
          <p:nvPr/>
        </p:nvSpPr>
        <p:spPr>
          <a:xfrm>
            <a:off x="9644505" y="57150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821A94-648E-4FB7-B770-9BC3962E7BF1}"/>
              </a:ext>
            </a:extLst>
          </p:cNvPr>
          <p:cNvSpPr/>
          <p:nvPr/>
        </p:nvSpPr>
        <p:spPr>
          <a:xfrm>
            <a:off x="9330451" y="122456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06C801-D413-4FA0-91A1-DAAA20593C3E}"/>
              </a:ext>
            </a:extLst>
          </p:cNvPr>
          <p:cNvSpPr/>
          <p:nvPr/>
        </p:nvSpPr>
        <p:spPr>
          <a:xfrm>
            <a:off x="10587746" y="3362535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5BDC3C4-3F55-4FFC-9D87-E9B186DBB19C}"/>
              </a:ext>
            </a:extLst>
          </p:cNvPr>
          <p:cNvSpPr/>
          <p:nvPr/>
        </p:nvSpPr>
        <p:spPr>
          <a:xfrm>
            <a:off x="11605406" y="447527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4A5872F-A609-491A-96EA-C9C7FADF8E57}"/>
              </a:ext>
            </a:extLst>
          </p:cNvPr>
          <p:cNvSpPr/>
          <p:nvPr/>
        </p:nvSpPr>
        <p:spPr>
          <a:xfrm>
            <a:off x="7769373" y="415974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14E81E0-7E9B-48A9-B5FB-AF86815BE2B6}"/>
              </a:ext>
            </a:extLst>
          </p:cNvPr>
          <p:cNvSpPr/>
          <p:nvPr/>
        </p:nvSpPr>
        <p:spPr>
          <a:xfrm>
            <a:off x="10642177" y="431751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7DA8080-C370-4250-92FF-33B0518F7E54}"/>
              </a:ext>
            </a:extLst>
          </p:cNvPr>
          <p:cNvSpPr/>
          <p:nvPr/>
        </p:nvSpPr>
        <p:spPr>
          <a:xfrm>
            <a:off x="8405042" y="550503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66DB667-D96C-4E0E-8FDC-85518D81D87E}"/>
              </a:ext>
            </a:extLst>
          </p:cNvPr>
          <p:cNvSpPr/>
          <p:nvPr/>
        </p:nvSpPr>
        <p:spPr>
          <a:xfrm>
            <a:off x="8955979" y="5890024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AB5769-872B-45ED-A81A-BA8372B73958}"/>
              </a:ext>
            </a:extLst>
          </p:cNvPr>
          <p:cNvSpPr/>
          <p:nvPr/>
        </p:nvSpPr>
        <p:spPr>
          <a:xfrm>
            <a:off x="9163702" y="5406317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07E0FAE-BAF3-43BB-BAE6-B2567EFF6C9D}"/>
              </a:ext>
            </a:extLst>
          </p:cNvPr>
          <p:cNvSpPr/>
          <p:nvPr/>
        </p:nvSpPr>
        <p:spPr>
          <a:xfrm>
            <a:off x="9312832" y="598170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3F47547-0E98-4768-8168-FE0CDC082114}"/>
              </a:ext>
            </a:extLst>
          </p:cNvPr>
          <p:cNvSpPr/>
          <p:nvPr/>
        </p:nvSpPr>
        <p:spPr>
          <a:xfrm>
            <a:off x="9294919" y="169212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5FE52AD-D16B-45CB-ACF3-F61B824F7634}"/>
              </a:ext>
            </a:extLst>
          </p:cNvPr>
          <p:cNvSpPr/>
          <p:nvPr/>
        </p:nvSpPr>
        <p:spPr>
          <a:xfrm>
            <a:off x="8214367" y="585667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F983970-5CB5-41CE-BCAC-CA053AFD6C55}"/>
              </a:ext>
            </a:extLst>
          </p:cNvPr>
          <p:cNvSpPr/>
          <p:nvPr/>
        </p:nvSpPr>
        <p:spPr>
          <a:xfrm>
            <a:off x="10221410" y="18513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F1161F9-C47B-4C8C-8FED-8C7423CC383A}"/>
              </a:ext>
            </a:extLst>
          </p:cNvPr>
          <p:cNvSpPr/>
          <p:nvPr/>
        </p:nvSpPr>
        <p:spPr>
          <a:xfrm>
            <a:off x="10011820" y="4471629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988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6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4BD160-324D-4F0E-84FD-F22E3FA3E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078" y="2165735"/>
            <a:ext cx="5714912" cy="322407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37D094C-B3FB-46A9-A9A3-60F5EACAB5DC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Old  vs. New</a:t>
            </a:r>
          </a:p>
          <a:p>
            <a:pPr algn="ctr"/>
            <a:r>
              <a:rPr lang="en-US" dirty="0"/>
              <a:t>[Result]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0E314A-4983-4AF6-AFB7-49552BAE9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72" y="2171700"/>
            <a:ext cx="5520821" cy="3224073"/>
          </a:xfrm>
          <a:prstGeom prst="rect">
            <a:avLst/>
          </a:prstGeom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C821FA6F-D787-41D3-B95B-0356C2534225}"/>
              </a:ext>
            </a:extLst>
          </p:cNvPr>
          <p:cNvSpPr/>
          <p:nvPr/>
        </p:nvSpPr>
        <p:spPr>
          <a:xfrm>
            <a:off x="10196043" y="217077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A31E44-4EB3-48B5-A59F-10607897EEF3}"/>
              </a:ext>
            </a:extLst>
          </p:cNvPr>
          <p:cNvSpPr txBox="1"/>
          <p:nvPr/>
        </p:nvSpPr>
        <p:spPr>
          <a:xfrm>
            <a:off x="10503003" y="207174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3.4%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82CDB8-3E5A-4C33-B503-19B0A1ACC5B1}"/>
              </a:ext>
            </a:extLst>
          </p:cNvPr>
          <p:cNvSpPr txBox="1"/>
          <p:nvPr/>
        </p:nvSpPr>
        <p:spPr>
          <a:xfrm>
            <a:off x="10495464" y="233302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7.4%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2C06FE-F1AE-4EF8-B279-39AC6AB59459}"/>
              </a:ext>
            </a:extLst>
          </p:cNvPr>
          <p:cNvSpPr txBox="1"/>
          <p:nvPr/>
        </p:nvSpPr>
        <p:spPr>
          <a:xfrm>
            <a:off x="10496543" y="255797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C038E3-8C3A-408A-8221-E6B9E4C0A9D8}"/>
              </a:ext>
            </a:extLst>
          </p:cNvPr>
          <p:cNvSpPr txBox="1"/>
          <p:nvPr/>
        </p:nvSpPr>
        <p:spPr>
          <a:xfrm>
            <a:off x="10495464" y="2786695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8.7%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894C1E-9AE5-4489-8202-0F9A5A38EA54}"/>
              </a:ext>
            </a:extLst>
          </p:cNvPr>
          <p:cNvSpPr txBox="1"/>
          <p:nvPr/>
        </p:nvSpPr>
        <p:spPr>
          <a:xfrm>
            <a:off x="10494385" y="301164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8.7%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6C7F6B-53EA-446C-913A-9453D69D3B28}"/>
              </a:ext>
            </a:extLst>
          </p:cNvPr>
          <p:cNvSpPr txBox="1"/>
          <p:nvPr/>
        </p:nvSpPr>
        <p:spPr>
          <a:xfrm>
            <a:off x="11312751" y="345655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4.0%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AE5086-07CD-42A8-BB50-3A383396A436}"/>
              </a:ext>
            </a:extLst>
          </p:cNvPr>
          <p:cNvSpPr txBox="1"/>
          <p:nvPr/>
        </p:nvSpPr>
        <p:spPr>
          <a:xfrm>
            <a:off x="11312751" y="370389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8.0%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592C3BF-03EB-47CB-87C2-62565C65221D}"/>
              </a:ext>
            </a:extLst>
          </p:cNvPr>
          <p:cNvSpPr txBox="1"/>
          <p:nvPr/>
        </p:nvSpPr>
        <p:spPr>
          <a:xfrm>
            <a:off x="11312751" y="392987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8.9%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B6501C-B13F-4273-9CA6-C72F268A97C7}"/>
              </a:ext>
            </a:extLst>
          </p:cNvPr>
          <p:cNvSpPr txBox="1"/>
          <p:nvPr/>
        </p:nvSpPr>
        <p:spPr>
          <a:xfrm>
            <a:off x="11326027" y="416020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4.1%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C534B3-7015-4A22-9D69-51EF24D22B47}"/>
              </a:ext>
            </a:extLst>
          </p:cNvPr>
          <p:cNvSpPr txBox="1"/>
          <p:nvPr/>
        </p:nvSpPr>
        <p:spPr>
          <a:xfrm>
            <a:off x="11326027" y="439225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7.4%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2B9D747-29E5-4450-830F-5741BA47F7D6}"/>
              </a:ext>
            </a:extLst>
          </p:cNvPr>
          <p:cNvSpPr txBox="1"/>
          <p:nvPr/>
        </p:nvSpPr>
        <p:spPr>
          <a:xfrm>
            <a:off x="11333424" y="4829044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618C369F-D2FF-410F-A016-BDE55183A77B}"/>
              </a:ext>
            </a:extLst>
          </p:cNvPr>
          <p:cNvSpPr/>
          <p:nvPr/>
        </p:nvSpPr>
        <p:spPr>
          <a:xfrm>
            <a:off x="9950159" y="239844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FAB7697B-C3C2-498D-9C7F-CBED0BEF41A0}"/>
              </a:ext>
            </a:extLst>
          </p:cNvPr>
          <p:cNvSpPr/>
          <p:nvPr/>
        </p:nvSpPr>
        <p:spPr>
          <a:xfrm>
            <a:off x="10571168" y="355291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row: Down 63">
            <a:extLst>
              <a:ext uri="{FF2B5EF4-FFF2-40B4-BE49-F238E27FC236}">
                <a16:creationId xmlns:a16="http://schemas.microsoft.com/office/drawing/2014/main" id="{8B99C46E-C5F9-4192-8B81-89853055D7F5}"/>
              </a:ext>
            </a:extLst>
          </p:cNvPr>
          <p:cNvSpPr/>
          <p:nvPr/>
        </p:nvSpPr>
        <p:spPr>
          <a:xfrm>
            <a:off x="10196043" y="376039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F831F04E-2925-4BCA-9DE8-84EC7472F5BF}"/>
              </a:ext>
            </a:extLst>
          </p:cNvPr>
          <p:cNvSpPr/>
          <p:nvPr/>
        </p:nvSpPr>
        <p:spPr>
          <a:xfrm>
            <a:off x="10995803" y="4197728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Arrow: Down 65">
            <a:extLst>
              <a:ext uri="{FF2B5EF4-FFF2-40B4-BE49-F238E27FC236}">
                <a16:creationId xmlns:a16="http://schemas.microsoft.com/office/drawing/2014/main" id="{A7B84F7B-3873-4180-940C-BEFEE6B0AF28}"/>
              </a:ext>
            </a:extLst>
          </p:cNvPr>
          <p:cNvSpPr/>
          <p:nvPr/>
        </p:nvSpPr>
        <p:spPr>
          <a:xfrm>
            <a:off x="11197062" y="4454640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row: Down 66">
            <a:extLst>
              <a:ext uri="{FF2B5EF4-FFF2-40B4-BE49-F238E27FC236}">
                <a16:creationId xmlns:a16="http://schemas.microsoft.com/office/drawing/2014/main" id="{3A916775-59C0-47D6-8D99-85E6CFFAF129}"/>
              </a:ext>
            </a:extLst>
          </p:cNvPr>
          <p:cNvSpPr/>
          <p:nvPr/>
        </p:nvSpPr>
        <p:spPr>
          <a:xfrm rot="10800000">
            <a:off x="10320570" y="263432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136ADC92-991A-4091-932F-ABD5837D0BA2}"/>
              </a:ext>
            </a:extLst>
          </p:cNvPr>
          <p:cNvSpPr/>
          <p:nvPr/>
        </p:nvSpPr>
        <p:spPr>
          <a:xfrm rot="10800000">
            <a:off x="10146794" y="283323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Arrow: Down 68">
            <a:extLst>
              <a:ext uri="{FF2B5EF4-FFF2-40B4-BE49-F238E27FC236}">
                <a16:creationId xmlns:a16="http://schemas.microsoft.com/office/drawing/2014/main" id="{63DF8D78-5E0A-4202-B18B-A4244FBED28C}"/>
              </a:ext>
            </a:extLst>
          </p:cNvPr>
          <p:cNvSpPr/>
          <p:nvPr/>
        </p:nvSpPr>
        <p:spPr>
          <a:xfrm rot="10800000">
            <a:off x="9637939" y="306115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15271161-184A-4693-B3C4-607D0EBDBE2B}"/>
              </a:ext>
            </a:extLst>
          </p:cNvPr>
          <p:cNvSpPr/>
          <p:nvPr/>
        </p:nvSpPr>
        <p:spPr>
          <a:xfrm rot="10800000">
            <a:off x="10667489" y="398520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3D854BC8-7C30-4AC4-BF1F-0A2C8E62D46D}"/>
              </a:ext>
            </a:extLst>
          </p:cNvPr>
          <p:cNvSpPr/>
          <p:nvPr/>
        </p:nvSpPr>
        <p:spPr>
          <a:xfrm rot="10800000">
            <a:off x="11942757" y="466016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DB5C03-6E94-46D0-9706-FED980C0A122}"/>
              </a:ext>
            </a:extLst>
          </p:cNvPr>
          <p:cNvSpPr txBox="1"/>
          <p:nvPr/>
        </p:nvSpPr>
        <p:spPr>
          <a:xfrm>
            <a:off x="704672" y="5498068"/>
            <a:ext cx="6593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15 locations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hubs, lower passenger cost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Greater improvements after 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890655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  <p:bldP spid="35" grpId="0"/>
      <p:bldP spid="37" grpId="0"/>
      <p:bldP spid="39" grpId="0"/>
      <p:bldP spid="41" grpId="0"/>
      <p:bldP spid="43" grpId="0"/>
      <p:bldP spid="45" grpId="0"/>
      <p:bldP spid="47" grpId="0"/>
      <p:bldP spid="59" grpId="0"/>
      <p:bldP spid="60" grpId="0"/>
      <p:bldP spid="61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CE18-F7BE-4558-8B15-CF0950E42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2F526-239D-4A02-AD5C-2AB26CA9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2600"/>
            <a:ext cx="10036206" cy="4114800"/>
          </a:xfrm>
        </p:spPr>
        <p:txBody>
          <a:bodyPr>
            <a:normAutofit fontScale="92500"/>
          </a:bodyPr>
          <a:lstStyle/>
          <a:p>
            <a:r>
              <a:rPr lang="en-US" sz="2100" dirty="0"/>
              <a:t>Tuned parameters</a:t>
            </a:r>
          </a:p>
          <a:p>
            <a:pPr lvl="1"/>
            <a:r>
              <a:rPr lang="en-US" sz="2100" dirty="0" err="1"/>
              <a:t>travelTimeFactorShuttle</a:t>
            </a:r>
            <a:r>
              <a:rPr lang="en-US" sz="2100" dirty="0"/>
              <a:t> = </a:t>
            </a:r>
            <a:r>
              <a:rPr lang="en-US" sz="2100" b="1" dirty="0"/>
              <a:t>1.2 </a:t>
            </a:r>
            <a:r>
              <a:rPr lang="en-US" sz="2100" dirty="0"/>
              <a:t>(1.0)</a:t>
            </a:r>
            <a:endParaRPr lang="en-US" sz="1900" dirty="0"/>
          </a:p>
          <a:p>
            <a:pPr lvl="1"/>
            <a:r>
              <a:rPr lang="en-US" sz="2100" dirty="0" err="1"/>
              <a:t>travelTimeFactorShuttle</a:t>
            </a:r>
            <a:r>
              <a:rPr lang="en-US" sz="2100" dirty="0"/>
              <a:t> = </a:t>
            </a:r>
            <a:r>
              <a:rPr lang="en-US" sz="2100" b="1" dirty="0"/>
              <a:t>1.2</a:t>
            </a:r>
            <a:r>
              <a:rPr lang="en-US" sz="2100" dirty="0"/>
              <a:t> (1.0)</a:t>
            </a:r>
          </a:p>
          <a:p>
            <a:pPr lvl="1"/>
            <a:r>
              <a:rPr lang="en-US" sz="2100" dirty="0"/>
              <a:t>alpha = </a:t>
            </a:r>
            <a:r>
              <a:rPr lang="en-US" sz="2100" b="1" dirty="0"/>
              <a:t>0.05</a:t>
            </a:r>
            <a:r>
              <a:rPr lang="en-US" sz="2100" dirty="0"/>
              <a:t> (0.01)</a:t>
            </a:r>
          </a:p>
          <a:p>
            <a:pPr lvl="1"/>
            <a:r>
              <a:rPr lang="en-US" sz="2100" dirty="0" err="1"/>
              <a:t>mipgap</a:t>
            </a:r>
            <a:r>
              <a:rPr lang="en-US" sz="2100" dirty="0"/>
              <a:t> = </a:t>
            </a:r>
            <a:r>
              <a:rPr lang="en-US" sz="2100" b="1" dirty="0"/>
              <a:t>1%</a:t>
            </a:r>
          </a:p>
          <a:p>
            <a:pPr lvl="1"/>
            <a:r>
              <a:rPr lang="en-US" sz="2100" dirty="0" err="1"/>
              <a:t>passengerFactor</a:t>
            </a:r>
            <a:r>
              <a:rPr lang="en-US" sz="2100" dirty="0"/>
              <a:t> = </a:t>
            </a:r>
            <a:r>
              <a:rPr lang="en-US" sz="2100" b="1" dirty="0"/>
              <a:t>5.0</a:t>
            </a:r>
            <a:r>
              <a:rPr lang="en-US" sz="2100" dirty="0"/>
              <a:t> (1.0)</a:t>
            </a:r>
          </a:p>
          <a:p>
            <a:r>
              <a:rPr lang="en-US" sz="2100" dirty="0"/>
              <a:t>Total runtime: 497.22 seconds (around 8 mins)</a:t>
            </a:r>
          </a:p>
          <a:p>
            <a:pPr lvl="1"/>
            <a:r>
              <a:rPr lang="en-US" sz="2100" dirty="0"/>
              <a:t>New method reduces the runtime by a lot</a:t>
            </a:r>
          </a:p>
          <a:p>
            <a:pPr lvl="1"/>
            <a:r>
              <a:rPr lang="en-US" sz="2100" dirty="0"/>
              <a:t>Original method (adding all hubs at once): with the same amount of runtime, it only manages to reduce the gap error to around 37%, which is way larger than 1%</a:t>
            </a:r>
          </a:p>
          <a:p>
            <a:pPr lvl="2"/>
            <a:r>
              <a:rPr lang="en-US" sz="1900" dirty="0"/>
              <a:t>Running </a:t>
            </a:r>
          </a:p>
          <a:p>
            <a:pPr lvl="1"/>
            <a:endParaRPr lang="en-US" sz="2100" dirty="0"/>
          </a:p>
          <a:p>
            <a:pPr lvl="1"/>
            <a:endParaRPr lang="en-US" sz="2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6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78CF803-18E0-475A-B98B-258C736B1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425" y="-1"/>
            <a:ext cx="5498396" cy="6857999"/>
          </a:xfrm>
          <a:prstGeom prst="rect">
            <a:avLst/>
          </a:prstGeom>
        </p:spPr>
      </p:pic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A839D8E8-55DB-4115-A85A-3C3AC054B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89830" y="0"/>
            <a:ext cx="560217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2F0E8A-FF87-4391-B862-7FAD6DE1B1ED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Old  vs. New</a:t>
            </a:r>
          </a:p>
          <a:p>
            <a:pPr algn="ctr"/>
            <a:r>
              <a:rPr lang="en-US" dirty="0"/>
              <a:t>    [Cost]</a:t>
            </a:r>
          </a:p>
        </p:txBody>
      </p:sp>
    </p:spTree>
    <p:extLst>
      <p:ext uri="{BB962C8B-B14F-4D97-AF65-F5344CB8AC3E}">
        <p14:creationId xmlns:p14="http://schemas.microsoft.com/office/powerpoint/2010/main" val="265151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0E8282A5-1ECD-47DF-B7FD-3EA81358C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944" y="0"/>
            <a:ext cx="561824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3D03C4-DC11-461F-9D2A-550544A13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7487" y="0"/>
            <a:ext cx="5794513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B4332B6-69C6-4F9E-A11C-6F98CA03CA06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Old  vs. New</a:t>
            </a:r>
          </a:p>
          <a:p>
            <a:pPr algn="ctr"/>
            <a:r>
              <a:rPr lang="en-US" dirty="0"/>
              <a:t>    [</a:t>
            </a:r>
            <a:r>
              <a:rPr lang="en-US" dirty="0" err="1"/>
              <a:t>Convience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264197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A39134-2A88-4A35-BA80-3A9E66F64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778" y="-2"/>
            <a:ext cx="5654625" cy="6856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A049AE-A1D1-445A-BC51-E100F7EAF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0598" y="-1"/>
            <a:ext cx="5631402" cy="685647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2F0E8A-FF87-4391-B862-7FAD6DE1B1ED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Old  vs. New</a:t>
            </a:r>
          </a:p>
          <a:p>
            <a:pPr algn="ctr"/>
            <a:r>
              <a:rPr lang="en-US" dirty="0"/>
              <a:t>    [# of Transfer]</a:t>
            </a:r>
          </a:p>
        </p:txBody>
      </p:sp>
    </p:spTree>
    <p:extLst>
      <p:ext uri="{BB962C8B-B14F-4D97-AF65-F5344CB8AC3E}">
        <p14:creationId xmlns:p14="http://schemas.microsoft.com/office/powerpoint/2010/main" val="128935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8695A9B-F3AA-4718-A779-32E945F4ED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93" y="1"/>
            <a:ext cx="5705060" cy="68579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BA12AD-AAE7-42B1-BB6C-41E149924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199" y="0"/>
            <a:ext cx="5706801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2F0E8A-FF87-4391-B862-7FAD6DE1B1ED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Old  vs. New</a:t>
            </a:r>
          </a:p>
          <a:p>
            <a:pPr algn="ctr"/>
            <a:r>
              <a:rPr lang="en-US" dirty="0"/>
              <a:t>    [Travel Time]</a:t>
            </a:r>
          </a:p>
        </p:txBody>
      </p:sp>
    </p:spTree>
    <p:extLst>
      <p:ext uri="{BB962C8B-B14F-4D97-AF65-F5344CB8AC3E}">
        <p14:creationId xmlns:p14="http://schemas.microsoft.com/office/powerpoint/2010/main" val="53641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B623AF-3754-4DB7-9715-0F21322CB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188" y="0"/>
            <a:ext cx="5650675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B9B4E28-E9B7-40C1-ABE0-71A926D758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817" y="0"/>
            <a:ext cx="5685183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2F0E8A-FF87-4391-B862-7FAD6DE1B1ED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Old  vs. New</a:t>
            </a:r>
          </a:p>
          <a:p>
            <a:pPr algn="ctr"/>
            <a:r>
              <a:rPr lang="en-US" dirty="0"/>
              <a:t>    [Wait Time]</a:t>
            </a:r>
          </a:p>
        </p:txBody>
      </p:sp>
    </p:spTree>
    <p:extLst>
      <p:ext uri="{BB962C8B-B14F-4D97-AF65-F5344CB8AC3E}">
        <p14:creationId xmlns:p14="http://schemas.microsoft.com/office/powerpoint/2010/main" val="278776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7580</TotalTime>
  <Words>359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Franklin Gothic Book</vt:lpstr>
      <vt:lpstr>Crop</vt:lpstr>
      <vt:lpstr>Hub Selection Summary</vt:lpstr>
      <vt:lpstr>    Old  vs. New    [Design]</vt:lpstr>
      <vt:lpstr>PowerPoint Presentation</vt:lpstr>
      <vt:lpstr>Parameter Tuning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Week 3 &amp; 4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2 Plan</dc:title>
  <dc:creator>Ning Gao</dc:creator>
  <cp:lastModifiedBy>Ning Gao</cp:lastModifiedBy>
  <cp:revision>17</cp:revision>
  <dcterms:created xsi:type="dcterms:W3CDTF">2020-08-14T07:57:31Z</dcterms:created>
  <dcterms:modified xsi:type="dcterms:W3CDTF">2020-08-23T22:32:57Z</dcterms:modified>
</cp:coreProperties>
</file>

<file path=docProps/thumbnail.jpeg>
</file>